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75" r:id="rId3"/>
    <p:sldId id="281" r:id="rId4"/>
    <p:sldId id="278" r:id="rId5"/>
    <p:sldId id="277" r:id="rId6"/>
    <p:sldId id="276" r:id="rId7"/>
    <p:sldId id="279" r:id="rId8"/>
    <p:sldId id="28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357"/>
    <a:srgbClr val="0058A6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682" autoAdjust="0"/>
  </p:normalViewPr>
  <p:slideViewPr>
    <p:cSldViewPr>
      <p:cViewPr>
        <p:scale>
          <a:sx n="90" d="100"/>
          <a:sy n="90" d="100"/>
        </p:scale>
        <p:origin x="-93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1-01T03:58:16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20925 10279 896,'0'-26'416,"0"26"-192,0 13-704,0-13-32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2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tiff"/><Relationship Id="rId12" Type="http://schemas.openxmlformats.org/officeDocument/2006/relationships/image" Target="../media/image32.png"/><Relationship Id="rId13" Type="http://schemas.openxmlformats.org/officeDocument/2006/relationships/image" Target="../media/image33.tiff"/><Relationship Id="rId14" Type="http://schemas.openxmlformats.org/officeDocument/2006/relationships/customXml" Target="../ink/ink1.xml"/><Relationship Id="rId1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Relationship Id="rId4" Type="http://schemas.openxmlformats.org/officeDocument/2006/relationships/image" Target="../media/image22.tiff"/><Relationship Id="rId5" Type="http://schemas.openxmlformats.org/officeDocument/2006/relationships/image" Target="../media/image25.gi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7200" y="2819400"/>
            <a:ext cx="8229600" cy="860425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SPOT etc. at the ALS</a:t>
            </a:r>
            <a:endParaRPr lang="en-US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2400" b="0" dirty="0" smtClean="0">
                <a:solidFill>
                  <a:schemeClr val="bg2">
                    <a:lumMod val="50000"/>
                  </a:schemeClr>
                </a:solidFill>
              </a:rPr>
              <a:t>February 2017</a:t>
            </a:r>
            <a:endParaRPr lang="en-US" sz="2400" b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71600" y="609600"/>
            <a:ext cx="6248400" cy="5709994"/>
            <a:chOff x="6002060" y="1762929"/>
            <a:chExt cx="2820361" cy="2577339"/>
          </a:xfrm>
        </p:grpSpPr>
        <p:grpSp>
          <p:nvGrpSpPr>
            <p:cNvPr id="8" name="Group 7"/>
            <p:cNvGrpSpPr/>
            <p:nvPr/>
          </p:nvGrpSpPr>
          <p:grpSpPr>
            <a:xfrm>
              <a:off x="6002060" y="1762929"/>
              <a:ext cx="2820361" cy="2577339"/>
              <a:chOff x="2482446" y="1412301"/>
              <a:chExt cx="4179107" cy="4033397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5397" y="1861600"/>
                <a:ext cx="3028208" cy="2926704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2482446" y="1412301"/>
                <a:ext cx="4179107" cy="4033397"/>
                <a:chOff x="2482446" y="1412301"/>
                <a:chExt cx="4179107" cy="4033397"/>
              </a:xfrm>
            </p:grpSpPr>
            <p:sp>
              <p:nvSpPr>
                <p:cNvPr id="16" name="Freeform 15"/>
                <p:cNvSpPr/>
                <p:nvPr/>
              </p:nvSpPr>
              <p:spPr>
                <a:xfrm>
                  <a:off x="3414172" y="2131636"/>
                  <a:ext cx="2446315" cy="2727425"/>
                </a:xfrm>
                <a:custGeom>
                  <a:avLst/>
                  <a:gdLst>
                    <a:gd name="connsiteX0" fmla="*/ 0 w 2446315"/>
                    <a:gd name="connsiteY0" fmla="*/ 1363713 h 2727425"/>
                    <a:gd name="connsiteX1" fmla="*/ 1223158 w 2446315"/>
                    <a:gd name="connsiteY1" fmla="*/ 0 h 2727425"/>
                    <a:gd name="connsiteX2" fmla="*/ 2446316 w 2446315"/>
                    <a:gd name="connsiteY2" fmla="*/ 1363713 h 2727425"/>
                    <a:gd name="connsiteX3" fmla="*/ 1223158 w 2446315"/>
                    <a:gd name="connsiteY3" fmla="*/ 2727426 h 2727425"/>
                    <a:gd name="connsiteX4" fmla="*/ 0 w 2446315"/>
                    <a:gd name="connsiteY4" fmla="*/ 1363713 h 272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315" h="2727425">
                      <a:moveTo>
                        <a:pt x="0" y="1363713"/>
                      </a:moveTo>
                      <a:cubicBezTo>
                        <a:pt x="0" y="610555"/>
                        <a:pt x="547626" y="0"/>
                        <a:pt x="1223158" y="0"/>
                      </a:cubicBezTo>
                      <a:cubicBezTo>
                        <a:pt x="1898690" y="0"/>
                        <a:pt x="2446316" y="610555"/>
                        <a:pt x="2446316" y="1363713"/>
                      </a:cubicBezTo>
                      <a:cubicBezTo>
                        <a:pt x="2446316" y="2116871"/>
                        <a:pt x="1898690" y="2727426"/>
                        <a:pt x="1223158" y="2727426"/>
                      </a:cubicBezTo>
                      <a:cubicBezTo>
                        <a:pt x="547626" y="2727426"/>
                        <a:pt x="0" y="2116871"/>
                        <a:pt x="0" y="1363713"/>
                      </a:cubicBezTo>
                      <a:close/>
                    </a:path>
                  </a:pathLst>
                </a:custGeom>
                <a:noFill/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83655" tIns="424822" rIns="383655" bIns="424822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kern="1200" dirty="0" smtClean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</a:rPr>
                    <a:t>SUPER-</a:t>
                  </a:r>
                </a:p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dirty="0" smtClean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</a:rPr>
                    <a:t>FACILITY</a:t>
                  </a:r>
                  <a:endParaRPr lang="en-US" b="1" kern="12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 rot="5248560">
                  <a:off x="4347427" y="2355751"/>
                  <a:ext cx="480901" cy="35492"/>
                </a:xfrm>
                <a:custGeom>
                  <a:avLst/>
                  <a:gdLst>
                    <a:gd name="connsiteX0" fmla="*/ 0 w 480901"/>
                    <a:gd name="connsiteY0" fmla="*/ 17746 h 35492"/>
                    <a:gd name="connsiteX1" fmla="*/ 480901 w 480901"/>
                    <a:gd name="connsiteY1" fmla="*/ 17746 h 3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901" h="35492">
                      <a:moveTo>
                        <a:pt x="0" y="17746"/>
                      </a:moveTo>
                      <a:lnTo>
                        <a:pt x="480901" y="17746"/>
                      </a:lnTo>
                    </a:path>
                  </a:pathLst>
                </a:custGeom>
                <a:noFill/>
                <a:ln>
                  <a:noFill/>
                </a:ln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41128" tIns="5723" rIns="241127" bIns="5723" numCol="1" spcCol="1270" anchor="ctr" anchorCtr="0">
                  <a:noAutofit/>
                </a:bodyPr>
                <a:lstStyle/>
                <a:p>
                  <a:pPr lvl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" kern="1200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3971001" y="1412301"/>
                  <a:ext cx="1201996" cy="1201996"/>
                </a:xfrm>
                <a:custGeom>
                  <a:avLst/>
                  <a:gdLst>
                    <a:gd name="connsiteX0" fmla="*/ 0 w 1201996"/>
                    <a:gd name="connsiteY0" fmla="*/ 600998 h 1201996"/>
                    <a:gd name="connsiteX1" fmla="*/ 600998 w 1201996"/>
                    <a:gd name="connsiteY1" fmla="*/ 0 h 1201996"/>
                    <a:gd name="connsiteX2" fmla="*/ 1201996 w 1201996"/>
                    <a:gd name="connsiteY2" fmla="*/ 600998 h 1201996"/>
                    <a:gd name="connsiteX3" fmla="*/ 600998 w 1201996"/>
                    <a:gd name="connsiteY3" fmla="*/ 1201996 h 1201996"/>
                    <a:gd name="connsiteX4" fmla="*/ 0 w 1201996"/>
                    <a:gd name="connsiteY4" fmla="*/ 600998 h 1201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996" h="1201996">
                      <a:moveTo>
                        <a:pt x="0" y="600998"/>
                      </a:moveTo>
                      <a:cubicBezTo>
                        <a:pt x="0" y="269076"/>
                        <a:pt x="269076" y="0"/>
                        <a:pt x="600998" y="0"/>
                      </a:cubicBezTo>
                      <a:cubicBezTo>
                        <a:pt x="932920" y="0"/>
                        <a:pt x="1201996" y="269076"/>
                        <a:pt x="1201996" y="600998"/>
                      </a:cubicBezTo>
                      <a:cubicBezTo>
                        <a:pt x="1201996" y="932920"/>
                        <a:pt x="932920" y="1201996"/>
                        <a:pt x="600998" y="1201996"/>
                      </a:cubicBezTo>
                      <a:cubicBezTo>
                        <a:pt x="269076" y="1201996"/>
                        <a:pt x="0" y="932920"/>
                        <a:pt x="0" y="60099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65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8900000" scaled="1"/>
                  <a:tileRect/>
                </a:gradFill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87458" tIns="187458" rIns="187458" bIns="187458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0" kern="1200" dirty="0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 rot="20656880">
                  <a:off x="5475403" y="3191850"/>
                  <a:ext cx="354510" cy="35492"/>
                </a:xfrm>
                <a:custGeom>
                  <a:avLst/>
                  <a:gdLst>
                    <a:gd name="connsiteX0" fmla="*/ 0 w 354510"/>
                    <a:gd name="connsiteY0" fmla="*/ 17746 h 35492"/>
                    <a:gd name="connsiteX1" fmla="*/ 354510 w 354510"/>
                    <a:gd name="connsiteY1" fmla="*/ 17746 h 3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510" h="35492">
                      <a:moveTo>
                        <a:pt x="354510" y="17746"/>
                      </a:moveTo>
                      <a:lnTo>
                        <a:pt x="0" y="17746"/>
                      </a:lnTo>
                    </a:path>
                  </a:pathLst>
                </a:custGeom>
                <a:noFill/>
                <a:ln>
                  <a:noFill/>
                </a:ln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81093" tIns="8883" rIns="181091" bIns="8883" numCol="1" spcCol="1270" anchor="ctr" anchorCtr="0">
                  <a:noAutofit/>
                </a:bodyPr>
                <a:lstStyle/>
                <a:p>
                  <a:pPr lvl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" kern="1200"/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5459557" y="2493800"/>
                  <a:ext cx="1201996" cy="1201996"/>
                </a:xfrm>
                <a:custGeom>
                  <a:avLst/>
                  <a:gdLst>
                    <a:gd name="connsiteX0" fmla="*/ 0 w 1201996"/>
                    <a:gd name="connsiteY0" fmla="*/ 600998 h 1201996"/>
                    <a:gd name="connsiteX1" fmla="*/ 600998 w 1201996"/>
                    <a:gd name="connsiteY1" fmla="*/ 0 h 1201996"/>
                    <a:gd name="connsiteX2" fmla="*/ 1201996 w 1201996"/>
                    <a:gd name="connsiteY2" fmla="*/ 600998 h 1201996"/>
                    <a:gd name="connsiteX3" fmla="*/ 600998 w 1201996"/>
                    <a:gd name="connsiteY3" fmla="*/ 1201996 h 1201996"/>
                    <a:gd name="connsiteX4" fmla="*/ 0 w 1201996"/>
                    <a:gd name="connsiteY4" fmla="*/ 600998 h 1201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996" h="1201996">
                      <a:moveTo>
                        <a:pt x="0" y="600998"/>
                      </a:moveTo>
                      <a:cubicBezTo>
                        <a:pt x="0" y="269076"/>
                        <a:pt x="269076" y="0"/>
                        <a:pt x="600998" y="0"/>
                      </a:cubicBezTo>
                      <a:cubicBezTo>
                        <a:pt x="932920" y="0"/>
                        <a:pt x="1201996" y="269076"/>
                        <a:pt x="1201996" y="600998"/>
                      </a:cubicBezTo>
                      <a:cubicBezTo>
                        <a:pt x="1201996" y="932920"/>
                        <a:pt x="932920" y="1201996"/>
                        <a:pt x="600998" y="1201996"/>
                      </a:cubicBezTo>
                      <a:cubicBezTo>
                        <a:pt x="269076" y="1201996"/>
                        <a:pt x="0" y="932920"/>
                        <a:pt x="0" y="60099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20000"/>
                        <a:lumOff val="80000"/>
                      </a:schemeClr>
                    </a:gs>
                    <a:gs pos="19000">
                      <a:schemeClr val="accent4">
                        <a:lumMod val="20000"/>
                        <a:lumOff val="80000"/>
                      </a:schemeClr>
                    </a:gs>
                    <a:gs pos="100000">
                      <a:srgbClr val="E6C257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87458" tIns="187458" rIns="187458" bIns="187458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100" kern="1200" dirty="0"/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 rot="25059046">
                  <a:off x="5095458" y="4455397"/>
                  <a:ext cx="322369" cy="35493"/>
                </a:xfrm>
                <a:custGeom>
                  <a:avLst/>
                  <a:gdLst>
                    <a:gd name="connsiteX0" fmla="*/ 0 w 322368"/>
                    <a:gd name="connsiteY0" fmla="*/ 17746 h 35492"/>
                    <a:gd name="connsiteX1" fmla="*/ 322368 w 322368"/>
                    <a:gd name="connsiteY1" fmla="*/ 17746 h 3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368" h="35492">
                      <a:moveTo>
                        <a:pt x="322368" y="17746"/>
                      </a:moveTo>
                      <a:lnTo>
                        <a:pt x="0" y="17746"/>
                      </a:lnTo>
                    </a:path>
                  </a:pathLst>
                </a:custGeom>
                <a:noFill/>
                <a:ln>
                  <a:noFill/>
                </a:ln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65825" tIns="9687" rIns="165825" bIns="9687" numCol="1" spcCol="1270" anchor="ctr" anchorCtr="0">
                  <a:noAutofit/>
                </a:bodyPr>
                <a:lstStyle/>
                <a:p>
                  <a:pPr lvl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" kern="1200"/>
                </a:p>
              </p:txBody>
            </p:sp>
            <p:sp>
              <p:nvSpPr>
                <p:cNvPr id="22" name="Freeform 21"/>
                <p:cNvSpPr/>
                <p:nvPr/>
              </p:nvSpPr>
              <p:spPr>
                <a:xfrm>
                  <a:off x="4890979" y="4243702"/>
                  <a:ext cx="1201996" cy="1201996"/>
                </a:xfrm>
                <a:custGeom>
                  <a:avLst/>
                  <a:gdLst>
                    <a:gd name="connsiteX0" fmla="*/ 0 w 1201996"/>
                    <a:gd name="connsiteY0" fmla="*/ 600998 h 1201996"/>
                    <a:gd name="connsiteX1" fmla="*/ 600998 w 1201996"/>
                    <a:gd name="connsiteY1" fmla="*/ 0 h 1201996"/>
                    <a:gd name="connsiteX2" fmla="*/ 1201996 w 1201996"/>
                    <a:gd name="connsiteY2" fmla="*/ 600998 h 1201996"/>
                    <a:gd name="connsiteX3" fmla="*/ 600998 w 1201996"/>
                    <a:gd name="connsiteY3" fmla="*/ 1201996 h 1201996"/>
                    <a:gd name="connsiteX4" fmla="*/ 0 w 1201996"/>
                    <a:gd name="connsiteY4" fmla="*/ 600998 h 1201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996" h="1201996">
                      <a:moveTo>
                        <a:pt x="0" y="600998"/>
                      </a:moveTo>
                      <a:cubicBezTo>
                        <a:pt x="0" y="269076"/>
                        <a:pt x="269076" y="0"/>
                        <a:pt x="600998" y="0"/>
                      </a:cubicBezTo>
                      <a:cubicBezTo>
                        <a:pt x="932920" y="0"/>
                        <a:pt x="1201996" y="269076"/>
                        <a:pt x="1201996" y="600998"/>
                      </a:cubicBezTo>
                      <a:cubicBezTo>
                        <a:pt x="1201996" y="932920"/>
                        <a:pt x="932920" y="1201996"/>
                        <a:pt x="600998" y="1201996"/>
                      </a:cubicBezTo>
                      <a:cubicBezTo>
                        <a:pt x="269076" y="1201996"/>
                        <a:pt x="0" y="932920"/>
                        <a:pt x="0" y="6009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87458" tIns="187458" rIns="187458" bIns="187458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0" kern="1200" dirty="0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 rot="18368234">
                  <a:off x="3815920" y="4438373"/>
                  <a:ext cx="239693" cy="35492"/>
                </a:xfrm>
                <a:custGeom>
                  <a:avLst/>
                  <a:gdLst>
                    <a:gd name="connsiteX0" fmla="*/ 0 w 239693"/>
                    <a:gd name="connsiteY0" fmla="*/ 17746 h 35492"/>
                    <a:gd name="connsiteX1" fmla="*/ 239693 w 239693"/>
                    <a:gd name="connsiteY1" fmla="*/ 17746 h 3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9693" h="35492">
                      <a:moveTo>
                        <a:pt x="0" y="17746"/>
                      </a:moveTo>
                      <a:lnTo>
                        <a:pt x="239693" y="17746"/>
                      </a:lnTo>
                    </a:path>
                  </a:pathLst>
                </a:custGeom>
                <a:noFill/>
                <a:ln>
                  <a:noFill/>
                </a:ln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26555" tIns="11754" rIns="126553" bIns="11753" numCol="1" spcCol="1270" anchor="ctr" anchorCtr="0">
                  <a:noAutofit/>
                </a:bodyPr>
                <a:lstStyle/>
                <a:p>
                  <a:pPr lvl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" kern="1200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3051024" y="4243702"/>
                  <a:ext cx="1201996" cy="1201996"/>
                </a:xfrm>
                <a:custGeom>
                  <a:avLst/>
                  <a:gdLst>
                    <a:gd name="connsiteX0" fmla="*/ 0 w 1201996"/>
                    <a:gd name="connsiteY0" fmla="*/ 600998 h 1201996"/>
                    <a:gd name="connsiteX1" fmla="*/ 600998 w 1201996"/>
                    <a:gd name="connsiteY1" fmla="*/ 0 h 1201996"/>
                    <a:gd name="connsiteX2" fmla="*/ 1201996 w 1201996"/>
                    <a:gd name="connsiteY2" fmla="*/ 600998 h 1201996"/>
                    <a:gd name="connsiteX3" fmla="*/ 600998 w 1201996"/>
                    <a:gd name="connsiteY3" fmla="*/ 1201996 h 1201996"/>
                    <a:gd name="connsiteX4" fmla="*/ 0 w 1201996"/>
                    <a:gd name="connsiteY4" fmla="*/ 600998 h 1201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996" h="1201996">
                      <a:moveTo>
                        <a:pt x="0" y="600998"/>
                      </a:moveTo>
                      <a:cubicBezTo>
                        <a:pt x="0" y="269076"/>
                        <a:pt x="269076" y="0"/>
                        <a:pt x="600998" y="0"/>
                      </a:cubicBezTo>
                      <a:cubicBezTo>
                        <a:pt x="932920" y="0"/>
                        <a:pt x="1201996" y="269076"/>
                        <a:pt x="1201996" y="600998"/>
                      </a:cubicBezTo>
                      <a:cubicBezTo>
                        <a:pt x="1201996" y="932920"/>
                        <a:pt x="932920" y="1201996"/>
                        <a:pt x="600998" y="1201996"/>
                      </a:cubicBezTo>
                      <a:cubicBezTo>
                        <a:pt x="269076" y="1201996"/>
                        <a:pt x="0" y="932920"/>
                        <a:pt x="0" y="600998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46000">
                      <a:schemeClr val="accent6">
                        <a:lumMod val="95000"/>
                        <a:lumOff val="5000"/>
                      </a:schemeClr>
                    </a:gs>
                    <a:gs pos="100000">
                      <a:schemeClr val="accent6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87458" tIns="187458" rIns="187458" bIns="187458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0" kern="1200" dirty="0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 rot="867281">
                  <a:off x="3442017" y="3198739"/>
                  <a:ext cx="226994" cy="35492"/>
                </a:xfrm>
                <a:custGeom>
                  <a:avLst/>
                  <a:gdLst>
                    <a:gd name="connsiteX0" fmla="*/ 0 w 226994"/>
                    <a:gd name="connsiteY0" fmla="*/ 17746 h 35492"/>
                    <a:gd name="connsiteX1" fmla="*/ 226994 w 226994"/>
                    <a:gd name="connsiteY1" fmla="*/ 17746 h 3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6994" h="35492">
                      <a:moveTo>
                        <a:pt x="0" y="17746"/>
                      </a:moveTo>
                      <a:lnTo>
                        <a:pt x="226994" y="17746"/>
                      </a:lnTo>
                    </a:path>
                  </a:pathLst>
                </a:custGeom>
                <a:noFill/>
                <a:ln>
                  <a:noFill/>
                </a:ln>
              </p:spPr>
              <p:style>
                <a:lnRef idx="1">
                  <a:scrgbClr r="0" g="0" b="0"/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20521" tIns="12071" rIns="120523" bIns="12071" numCol="1" spcCol="1270" anchor="ctr" anchorCtr="0">
                  <a:noAutofit/>
                </a:bodyPr>
                <a:lstStyle/>
                <a:p>
                  <a:pPr lvl="0"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100" kern="1200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2482446" y="2493800"/>
                  <a:ext cx="1201996" cy="1201996"/>
                </a:xfrm>
                <a:custGeom>
                  <a:avLst/>
                  <a:gdLst>
                    <a:gd name="connsiteX0" fmla="*/ 0 w 1201996"/>
                    <a:gd name="connsiteY0" fmla="*/ 600998 h 1201996"/>
                    <a:gd name="connsiteX1" fmla="*/ 600998 w 1201996"/>
                    <a:gd name="connsiteY1" fmla="*/ 0 h 1201996"/>
                    <a:gd name="connsiteX2" fmla="*/ 1201996 w 1201996"/>
                    <a:gd name="connsiteY2" fmla="*/ 600998 h 1201996"/>
                    <a:gd name="connsiteX3" fmla="*/ 600998 w 1201996"/>
                    <a:gd name="connsiteY3" fmla="*/ 1201996 h 1201996"/>
                    <a:gd name="connsiteX4" fmla="*/ 0 w 1201996"/>
                    <a:gd name="connsiteY4" fmla="*/ 600998 h 1201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01996" h="1201996">
                      <a:moveTo>
                        <a:pt x="0" y="600998"/>
                      </a:moveTo>
                      <a:cubicBezTo>
                        <a:pt x="0" y="269076"/>
                        <a:pt x="269076" y="0"/>
                        <a:pt x="600998" y="0"/>
                      </a:cubicBezTo>
                      <a:cubicBezTo>
                        <a:pt x="932920" y="0"/>
                        <a:pt x="1201996" y="269076"/>
                        <a:pt x="1201996" y="600998"/>
                      </a:cubicBezTo>
                      <a:cubicBezTo>
                        <a:pt x="1201996" y="932920"/>
                        <a:pt x="932920" y="1201996"/>
                        <a:pt x="600998" y="1201996"/>
                      </a:cubicBezTo>
                      <a:cubicBezTo>
                        <a:pt x="269076" y="1201996"/>
                        <a:pt x="0" y="932920"/>
                        <a:pt x="0" y="60099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accent1">
                      <a:hueOff val="0"/>
                      <a:satOff val="0"/>
                      <a:lumOff val="0"/>
                    </a:schemeClr>
                  </a:solidFill>
                </a:ln>
                <a:effectLst/>
              </p:spPr>
              <p:style>
                <a:lnRef idx="0">
                  <a:scrgbClr r="0" g="0" b="0"/>
                </a:lnRef>
                <a:fillRef idx="3">
                  <a:scrgbClr r="0" g="0" b="0"/>
                </a:fillRef>
                <a:effectRef idx="2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87458" tIns="187458" rIns="187458" bIns="187458" numCol="1" spcCol="1270" anchor="ctr" anchorCtr="0">
                  <a:noAutofit/>
                </a:bodyPr>
                <a:lstStyle/>
                <a:p>
                  <a:pPr lvl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800" kern="1200" dirty="0"/>
                </a:p>
              </p:txBody>
            </p:sp>
          </p:grpSp>
        </p:grpSp>
        <p:pic>
          <p:nvPicPr>
            <p:cNvPr id="9" name="Picture 26" descr="https://esnetupdates.files.wordpress.com/2014/10/esnet_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816" y="3886200"/>
              <a:ext cx="713699" cy="208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6-filtered.png" descr="spot-transparent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071167" y="2667000"/>
              <a:ext cx="683484" cy="301590"/>
            </a:xfrm>
            <a:prstGeom prst="rect">
              <a:avLst/>
            </a:prstGeom>
            <a:ln w="12700">
              <a:miter lim="400000"/>
            </a:ln>
            <a:effectLst>
              <a:outerShdw blurRad="101600" dist="25400" dir="5400000" rotWithShape="0">
                <a:srgbClr val="000000">
                  <a:alpha val="75000"/>
                </a:srgbClr>
              </a:outerShdw>
            </a:effectLst>
          </p:spPr>
        </p:pic>
        <p:pic>
          <p:nvPicPr>
            <p:cNvPr id="11" name="Picture 39" descr="https://www.nersc.gov/assets/Logos/NERSClogocolo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148" y="3715528"/>
              <a:ext cx="793804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622" y="2667000"/>
              <a:ext cx="685800" cy="340770"/>
            </a:xfrm>
            <a:prstGeom prst="rect">
              <a:avLst/>
            </a:prstGeom>
          </p:spPr>
        </p:pic>
        <p:pic>
          <p:nvPicPr>
            <p:cNvPr id="13" name="Picture 12" descr="0001_2016_ALS_Acronym_SIgnature_Horizontal_multiblue_RGB_ELCTRONIC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t="22628" r="14957" b="21354"/>
            <a:stretch/>
          </p:blipFill>
          <p:spPr>
            <a:xfrm>
              <a:off x="7107978" y="1972064"/>
              <a:ext cx="609600" cy="329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34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543800" cy="57391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1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0" y="479055"/>
            <a:ext cx="7934706" cy="5770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75" y="1564756"/>
            <a:ext cx="677108" cy="87910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SPOT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Services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722844" y="1577461"/>
            <a:ext cx="228600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9870" y="304483"/>
            <a:ext cx="677108" cy="124439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Presentation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Layers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725039" y="418981"/>
            <a:ext cx="228600" cy="11430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52065" y="3027757"/>
            <a:ext cx="677108" cy="107307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Compute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Resources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727234" y="2483081"/>
            <a:ext cx="228600" cy="213055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54260" y="4810566"/>
            <a:ext cx="430887" cy="11987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Applications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729429" y="4601801"/>
            <a:ext cx="228600" cy="16002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9343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SPOT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Suite</a:t>
            </a:r>
            <a:endParaRPr lang="en-US" dirty="0"/>
          </a:p>
        </p:txBody>
      </p:sp>
      <p:pic>
        <p:nvPicPr>
          <p:cNvPr id="12" name="Picture 11" descr="Screen Shot 2014-11-13 at 08.31.2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48" y="637574"/>
            <a:ext cx="5133074" cy="5365640"/>
          </a:xfrm>
          <a:prstGeom prst="rect">
            <a:avLst/>
          </a:prstGeom>
        </p:spPr>
      </p:pic>
      <p:pic>
        <p:nvPicPr>
          <p:cNvPr id="13" name="Picture 12" descr="Screen Shot 2014-11-13 at 08.31.51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891270"/>
            <a:ext cx="5133074" cy="5365640"/>
          </a:xfrm>
          <a:prstGeom prst="rect">
            <a:avLst/>
          </a:prstGeom>
        </p:spPr>
      </p:pic>
      <p:pic>
        <p:nvPicPr>
          <p:cNvPr id="14" name="Picture 13" descr="Screen Shot 2014-11-13 at 08.32.23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52" y="1182120"/>
            <a:ext cx="5133074" cy="5365640"/>
          </a:xfrm>
          <a:prstGeom prst="rect">
            <a:avLst/>
          </a:prstGeom>
        </p:spPr>
      </p:pic>
      <p:pic>
        <p:nvPicPr>
          <p:cNvPr id="15" name="Picture 14" descr="Screen Shot 2014-11-13 at 08.28.23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11" y="1492360"/>
            <a:ext cx="5133074" cy="5365640"/>
          </a:xfrm>
          <a:prstGeom prst="rect">
            <a:avLst/>
          </a:prstGeom>
        </p:spPr>
      </p:pic>
      <p:pic>
        <p:nvPicPr>
          <p:cNvPr id="2" name="Picture 1" descr="Screen Shot 2015-07-24 at 10.00.4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4765"/>
            <a:ext cx="6688611" cy="406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SPOT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Suite Details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Prior experience and tools:</a:t>
            </a:r>
          </a:p>
          <a:p>
            <a:pPr lvl="1"/>
            <a:r>
              <a:rPr lang="en-US" sz="1200" dirty="0" smtClean="0"/>
              <a:t>Spade (</a:t>
            </a:r>
            <a:r>
              <a:rPr lang="en-US" sz="1200" dirty="0" err="1" smtClean="0"/>
              <a:t>IceCube</a:t>
            </a:r>
            <a:r>
              <a:rPr lang="en-US" sz="1200" dirty="0" smtClean="0"/>
              <a:t>, </a:t>
            </a:r>
            <a:r>
              <a:rPr lang="en-US" sz="1200" dirty="0" err="1" smtClean="0"/>
              <a:t>Daya</a:t>
            </a:r>
            <a:r>
              <a:rPr lang="en-US" sz="1200" dirty="0" smtClean="0"/>
              <a:t> Bay)</a:t>
            </a:r>
          </a:p>
          <a:p>
            <a:pPr lvl="1"/>
            <a:r>
              <a:rPr lang="en-US" sz="1200" dirty="0" smtClean="0"/>
              <a:t>Science Data Gateways (NERSC)</a:t>
            </a:r>
          </a:p>
          <a:p>
            <a:pPr lvl="1"/>
            <a:r>
              <a:rPr lang="en-US" sz="1200" dirty="0" smtClean="0"/>
              <a:t>Domain Applications (ALS)</a:t>
            </a:r>
            <a:endParaRPr lang="en-US" sz="1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Multiple ALS Beamlines:</a:t>
            </a:r>
          </a:p>
          <a:p>
            <a:pPr lvl="1"/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8.3.2 – Micro-Tomography (</a:t>
            </a:r>
            <a:r>
              <a:rPr lang="en-US" sz="12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D.Parkenson</a:t>
            </a:r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7.3.3 – SAXS/WAXS (</a:t>
            </a:r>
            <a:r>
              <a:rPr lang="en-US" sz="12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A.Hexemer</a:t>
            </a:r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12.3.4 – Micro-Diffraction (</a:t>
            </a:r>
            <a:r>
              <a:rPr lang="en-US" sz="12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N.Tamura</a:t>
            </a:r>
            <a:r>
              <a:rPr lang="en-US" sz="1200" b="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Multiple Facilities (demos):</a:t>
            </a:r>
          </a:p>
          <a:p>
            <a:pPr lvl="1"/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APS – Advanced Photon Source (BNL)</a:t>
            </a:r>
          </a:p>
          <a:p>
            <a:pPr lvl="1"/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LCLS – </a:t>
            </a:r>
            <a:r>
              <a:rPr lang="en-US" sz="1200" dirty="0" err="1" smtClean="0">
                <a:latin typeface="Arial" charset="0"/>
                <a:ea typeface="ＭＳ Ｐゴシック" charset="0"/>
                <a:cs typeface="ＭＳ Ｐゴシック" charset="0"/>
              </a:rPr>
              <a:t>Linac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 Coherent Light Source</a:t>
            </a:r>
          </a:p>
          <a:p>
            <a:pPr lvl="1"/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NSLS -  National </a:t>
            </a:r>
            <a:r>
              <a:rPr lang="en-US" sz="1200" dirty="0" err="1" smtClean="0">
                <a:latin typeface="Arial" charset="0"/>
                <a:ea typeface="ＭＳ Ｐゴシック" charset="0"/>
                <a:cs typeface="ＭＳ Ｐゴシック" charset="0"/>
              </a:rPr>
              <a:t>Synchrontron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 Light Source</a:t>
            </a:r>
          </a:p>
          <a:p>
            <a:pPr lvl="0"/>
            <a:r>
              <a:rPr lang="en-US" sz="2000" dirty="0" smtClean="0"/>
              <a:t>CS Research Partnerships:</a:t>
            </a:r>
          </a:p>
          <a:p>
            <a:pPr lvl="1"/>
            <a:r>
              <a:rPr lang="en-US" sz="1200" dirty="0" smtClean="0"/>
              <a:t>CAMERA – Advanced Math &amp; Algorithms</a:t>
            </a:r>
          </a:p>
          <a:p>
            <a:pPr lvl="1"/>
            <a:r>
              <a:rPr lang="en-US" sz="1200" dirty="0" smtClean="0"/>
              <a:t>X-SWAP – Workflow Modeling &amp; Optimization</a:t>
            </a:r>
          </a:p>
          <a:p>
            <a:pPr lvl="1"/>
            <a:r>
              <a:rPr lang="en-US" sz="1200" dirty="0" smtClean="0"/>
              <a:t>DEDUCE – Data </a:t>
            </a:r>
            <a:r>
              <a:rPr lang="en-US" sz="1200" dirty="0" err="1" smtClean="0"/>
              <a:t>Analystics</a:t>
            </a:r>
            <a:r>
              <a:rPr lang="en-US" sz="1200" baseline="0" dirty="0" smtClean="0"/>
              <a:t> Infrastructure</a:t>
            </a:r>
            <a:endParaRPr lang="en-US" sz="1200" dirty="0" smtClean="0"/>
          </a:p>
          <a:p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Pseudo-</a:t>
            </a:r>
            <a:r>
              <a:rPr lang="en-US" sz="2000" dirty="0"/>
              <a:t>production running </a:t>
            </a:r>
            <a:r>
              <a:rPr lang="en-US" sz="2000" dirty="0" smtClean="0"/>
              <a:t>at </a:t>
            </a:r>
            <a:r>
              <a:rPr lang="en-US" sz="2000" dirty="0"/>
              <a:t>ALS </a:t>
            </a:r>
            <a:r>
              <a:rPr lang="en-US" sz="2000" dirty="0" smtClean="0"/>
              <a:t>beamlines (Feb 2017)</a:t>
            </a:r>
            <a:endParaRPr lang="en-US" sz="2000" dirty="0"/>
          </a:p>
          <a:p>
            <a:pPr lvl="1"/>
            <a:r>
              <a:rPr lang="en-US" sz="1600" b="1" dirty="0">
                <a:solidFill>
                  <a:srgbClr val="1F497C"/>
                </a:solidFill>
              </a:rPr>
              <a:t>24/7 Operation</a:t>
            </a:r>
          </a:p>
          <a:p>
            <a:pPr lvl="1"/>
            <a:r>
              <a:rPr lang="en-US" sz="1600" b="1" dirty="0" smtClean="0">
                <a:solidFill>
                  <a:srgbClr val="1F497C"/>
                </a:solidFill>
              </a:rPr>
              <a:t>330,000 </a:t>
            </a:r>
            <a:r>
              <a:rPr lang="en" sz="1600" b="1" dirty="0" smtClean="0">
                <a:solidFill>
                  <a:srgbClr val="1F497C"/>
                </a:solidFill>
              </a:rPr>
              <a:t>Datasets</a:t>
            </a:r>
            <a:endParaRPr lang="en-US" sz="1600" b="1" dirty="0">
              <a:solidFill>
                <a:srgbClr val="1F497C"/>
              </a:solidFill>
            </a:endParaRPr>
          </a:p>
          <a:p>
            <a:pPr lvl="1"/>
            <a:r>
              <a:rPr lang="en-US" sz="1600" b="1" dirty="0" smtClean="0">
                <a:solidFill>
                  <a:srgbClr val="1F497C"/>
                </a:solidFill>
              </a:rPr>
              <a:t>~200 Beamline </a:t>
            </a:r>
            <a:r>
              <a:rPr lang="en" sz="1600" b="1" dirty="0">
                <a:solidFill>
                  <a:srgbClr val="1F497C"/>
                </a:solidFill>
              </a:rPr>
              <a:t>Users</a:t>
            </a:r>
            <a:endParaRPr lang="en-US" sz="1600" b="1" dirty="0">
              <a:solidFill>
                <a:srgbClr val="1F497C"/>
              </a:solidFill>
            </a:endParaRPr>
          </a:p>
          <a:p>
            <a:pPr lvl="1"/>
            <a:r>
              <a:rPr lang="en-US" sz="1600" b="1" dirty="0" smtClean="0">
                <a:solidFill>
                  <a:srgbClr val="1F497C"/>
                </a:solidFill>
              </a:rPr>
              <a:t>&gt;2.7 PB </a:t>
            </a:r>
            <a:r>
              <a:rPr lang="en" sz="1600" b="1" dirty="0" smtClean="0">
                <a:solidFill>
                  <a:srgbClr val="1F497C"/>
                </a:solidFill>
              </a:rPr>
              <a:t>Data </a:t>
            </a:r>
            <a:r>
              <a:rPr lang="en" sz="1600" b="1" dirty="0" smtClean="0">
                <a:solidFill>
                  <a:srgbClr val="1F497C"/>
                </a:solidFill>
              </a:rPr>
              <a:t>Stored</a:t>
            </a:r>
            <a:endParaRPr lang="en-US" sz="1600" b="1" dirty="0">
              <a:solidFill>
                <a:srgbClr val="1F497C"/>
              </a:solidFill>
            </a:endParaRPr>
          </a:p>
          <a:p>
            <a:pPr lvl="1"/>
            <a:r>
              <a:rPr lang="en-US" sz="1600" b="1" dirty="0" smtClean="0">
                <a:solidFill>
                  <a:srgbClr val="1F497C"/>
                </a:solidFill>
              </a:rPr>
              <a:t>&gt;4.5 million </a:t>
            </a:r>
            <a:r>
              <a:rPr lang="en" sz="1600" b="1" dirty="0" smtClean="0">
                <a:solidFill>
                  <a:srgbClr val="1F497C"/>
                </a:solidFill>
              </a:rPr>
              <a:t>Jobs </a:t>
            </a:r>
            <a:r>
              <a:rPr lang="en" sz="1600" b="1" dirty="0">
                <a:solidFill>
                  <a:srgbClr val="1F497C"/>
                </a:solidFill>
              </a:rPr>
              <a:t>at </a:t>
            </a:r>
            <a:r>
              <a:rPr lang="en" sz="1600" b="1" dirty="0" smtClean="0">
                <a:solidFill>
                  <a:srgbClr val="1F497C"/>
                </a:solidFill>
              </a:rPr>
              <a:t>NERSC</a:t>
            </a:r>
            <a:endParaRPr lang="en-US" sz="2000" b="1" dirty="0" smtClean="0">
              <a:solidFill>
                <a:srgbClr val="1F497C"/>
              </a:solidFill>
            </a:endParaRPr>
          </a:p>
          <a:p>
            <a:r>
              <a:rPr lang="en-US" sz="2000" dirty="0" smtClean="0"/>
              <a:t>Portal interfaces for:</a:t>
            </a:r>
          </a:p>
          <a:p>
            <a:pPr lvl="1"/>
            <a:r>
              <a:rPr lang="en-US" sz="1600" dirty="0"/>
              <a:t>Data monitoring &amp; control</a:t>
            </a:r>
          </a:p>
          <a:p>
            <a:pPr lvl="1"/>
            <a:r>
              <a:rPr lang="en-US" sz="1600" dirty="0"/>
              <a:t>Job monitoring </a:t>
            </a:r>
          </a:p>
          <a:p>
            <a:pPr lvl="1"/>
            <a:r>
              <a:rPr lang="en-US" sz="1600" dirty="0"/>
              <a:t>Job inspection</a:t>
            </a:r>
          </a:p>
          <a:p>
            <a:pPr lvl="1"/>
            <a:r>
              <a:rPr lang="en-US" sz="1600" dirty="0"/>
              <a:t>Data browsing and searching</a:t>
            </a:r>
          </a:p>
          <a:p>
            <a:pPr lvl="1"/>
            <a:r>
              <a:rPr lang="en-US" sz="1600" dirty="0"/>
              <a:t>Browser-based remote </a:t>
            </a:r>
            <a:r>
              <a:rPr lang="en-US" sz="1600" dirty="0" err="1"/>
              <a:t>viz</a:t>
            </a:r>
            <a:endParaRPr lang="en-US" sz="1600" dirty="0"/>
          </a:p>
          <a:p>
            <a:pPr lvl="1"/>
            <a:r>
              <a:rPr lang="en-US" sz="1600" dirty="0"/>
              <a:t>… metadata, provenance, algorithms, theory-simulation, etc.</a:t>
            </a:r>
          </a:p>
        </p:txBody>
      </p:sp>
    </p:spTree>
    <p:extLst>
      <p:ext uri="{BB962C8B-B14F-4D97-AF65-F5344CB8AC3E}">
        <p14:creationId xmlns:p14="http://schemas.microsoft.com/office/powerpoint/2010/main" val="178123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Xi-CAM Analysis Interface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3429000" cy="43434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Plugin architecture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Scattering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Tomography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Easy to add more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 and computation can be local or remote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 descr="E:\tomography_poster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40" y="914400"/>
            <a:ext cx="4923001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3453" r="4021" b="7722"/>
          <a:stretch/>
        </p:blipFill>
        <p:spPr>
          <a:xfrm>
            <a:off x="5297689" y="4343400"/>
            <a:ext cx="2795995" cy="2022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00" y="229935"/>
            <a:ext cx="1045917" cy="6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NEXAFS Analysis and link to the Materials Project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>
                <a:latin typeface="Calibri" panose="020F0502020204030204" pitchFamily="34" charset="0"/>
              </a:rPr>
              <a:pPr/>
              <a:t>8</a:t>
            </a:fld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 descr="Screen Shot 2017-01-19 at 1.42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3340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78" y="1886923"/>
            <a:ext cx="583591" cy="798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255" y="1618320"/>
            <a:ext cx="893517" cy="55100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46778" y="1679221"/>
            <a:ext cx="2296049" cy="1829189"/>
            <a:chOff x="0" y="1260842"/>
            <a:chExt cx="3582368" cy="285395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98494"/>
              <a:ext cx="3321796" cy="249134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681415" y="1260842"/>
              <a:ext cx="900953" cy="2853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1260842"/>
              <a:ext cx="564181" cy="28539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" panose="020F0502020204030204" pitchFamily="34" charset="0"/>
              </a:endParaRP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1781106" y="2145855"/>
            <a:ext cx="642731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702319" y="2090505"/>
            <a:ext cx="711572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2" t="29412" r="8257" b="12457"/>
          <a:stretch/>
        </p:blipFill>
        <p:spPr>
          <a:xfrm>
            <a:off x="1871124" y="2064248"/>
            <a:ext cx="1864057" cy="1355742"/>
          </a:xfrm>
          <a:prstGeom prst="rect">
            <a:avLst/>
          </a:prstGeom>
          <a:scene3d>
            <a:camera prst="perspectiveHeroicExtremeLeftFacing">
              <a:rot lat="3000000" lon="2067641" rev="21425485"/>
            </a:camera>
            <a:lightRig rig="threePt" dir="t"/>
          </a:scene3d>
        </p:spPr>
      </p:pic>
      <p:grpSp>
        <p:nvGrpSpPr>
          <p:cNvPr id="17" name="Group 16"/>
          <p:cNvGrpSpPr/>
          <p:nvPr/>
        </p:nvGrpSpPr>
        <p:grpSpPr>
          <a:xfrm>
            <a:off x="4680963" y="2154087"/>
            <a:ext cx="2079958" cy="1301947"/>
            <a:chOff x="6634279" y="1906253"/>
            <a:chExt cx="5370226" cy="3361485"/>
          </a:xfrm>
        </p:grpSpPr>
        <p:pic>
          <p:nvPicPr>
            <p:cNvPr id="18" name="Content Placeholder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"/>
            <a:stretch/>
          </p:blipFill>
          <p:spPr>
            <a:xfrm>
              <a:off x="6634279" y="1906253"/>
              <a:ext cx="5370226" cy="33614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8209722" y="2345634"/>
              <a:ext cx="2584174" cy="15107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044070" y="3657600"/>
              <a:ext cx="1076740" cy="629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Calibri" panose="020F0502020204030204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22" t="29412" r="26724" b="12457"/>
            <a:stretch/>
          </p:blipFill>
          <p:spPr>
            <a:xfrm>
              <a:off x="8068955" y="2478111"/>
              <a:ext cx="2009323" cy="2116815"/>
            </a:xfrm>
            <a:prstGeom prst="rect">
              <a:avLst/>
            </a:prstGeom>
          </p:spPr>
        </p:pic>
      </p:grpSp>
      <p:pic>
        <p:nvPicPr>
          <p:cNvPr id="22" name="pasted-image.pdf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6825" y="4643978"/>
            <a:ext cx="1347065" cy="1180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452327" y="1488512"/>
            <a:ext cx="98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BL 6.3.1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8" b="2140"/>
          <a:stretch/>
        </p:blipFill>
        <p:spPr>
          <a:xfrm>
            <a:off x="6979354" y="3676205"/>
            <a:ext cx="1983407" cy="1425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6892589" y="2960625"/>
            <a:ext cx="2156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latin typeface="Calibri" panose="020F0502020204030204" pitchFamily="34" charset="0"/>
              </a:rPr>
              <a:t>Materials Project </a:t>
            </a:r>
          </a:p>
          <a:p>
            <a:pPr algn="ctr"/>
            <a:r>
              <a:rPr lang="en-US" sz="2100" b="1" dirty="0">
                <a:latin typeface="Calibri" panose="020F0502020204030204" pitchFamily="34" charset="0"/>
              </a:rPr>
              <a:t>website</a:t>
            </a:r>
          </a:p>
        </p:txBody>
      </p:sp>
      <p:sp>
        <p:nvSpPr>
          <p:cNvPr id="26" name="Right Arrow 25"/>
          <p:cNvSpPr/>
          <p:nvPr/>
        </p:nvSpPr>
        <p:spPr>
          <a:xfrm rot="20358396" flipH="1">
            <a:off x="5708667" y="4900032"/>
            <a:ext cx="1636401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7194014" flipH="1">
            <a:off x="5141876" y="3756090"/>
            <a:ext cx="736394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3126" y="3624583"/>
            <a:ext cx="158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Quantities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2936" y="1671832"/>
            <a:ext cx="273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Processing/reduction</a:t>
            </a:r>
          </a:p>
        </p:txBody>
      </p:sp>
      <p:sp>
        <p:nvSpPr>
          <p:cNvPr id="30" name="TextBox 29"/>
          <p:cNvSpPr txBox="1"/>
          <p:nvPr/>
        </p:nvSpPr>
        <p:spPr>
          <a:xfrm rot="20400446">
            <a:off x="5682062" y="4295480"/>
            <a:ext cx="1296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Phase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</a:rPr>
              <a:t>diagrams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34700" y="4299621"/>
            <a:ext cx="134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Analysis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3654233" y="5100364"/>
            <a:ext cx="829499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4084" y="4736619"/>
            <a:ext cx="92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Results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46479" y="3789325"/>
            <a:ext cx="1777016" cy="5005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52" b="4744"/>
          <a:stretch/>
        </p:blipFill>
        <p:spPr>
          <a:xfrm>
            <a:off x="2251966" y="4464890"/>
            <a:ext cx="1111790" cy="1087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3"/>
          <a:srcRect l="21976" r="22663"/>
          <a:stretch/>
        </p:blipFill>
        <p:spPr>
          <a:xfrm>
            <a:off x="206190" y="4076812"/>
            <a:ext cx="1303742" cy="1319615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flipH="1">
            <a:off x="1386765" y="4643978"/>
            <a:ext cx="829499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0757" y="3854943"/>
            <a:ext cx="16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Community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6652" y="1720533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Calibri" panose="020F0502020204030204" pitchFamily="34" charset="0"/>
              </a:rPr>
              <a:t>Xi-CAM</a:t>
            </a:r>
          </a:p>
        </p:txBody>
      </p:sp>
      <p:sp>
        <p:nvSpPr>
          <p:cNvPr id="40" name="Can 39"/>
          <p:cNvSpPr/>
          <p:nvPr/>
        </p:nvSpPr>
        <p:spPr>
          <a:xfrm>
            <a:off x="323356" y="4953702"/>
            <a:ext cx="918170" cy="85725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p:sp>
        <p:nvSpPr>
          <p:cNvPr id="41" name="Can 40"/>
          <p:cNvSpPr/>
          <p:nvPr/>
        </p:nvSpPr>
        <p:spPr>
          <a:xfrm>
            <a:off x="1308040" y="5262570"/>
            <a:ext cx="403784" cy="477809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/>
              <p14:cNvContentPartPr/>
              <p14:nvPr/>
            </p14:nvContentPartPr>
            <p14:xfrm>
              <a:off x="6485941" y="3610357"/>
              <a:ext cx="180" cy="95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5221" y="3608944"/>
                <a:ext cx="1620" cy="12367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ight Arrow 42"/>
          <p:cNvSpPr/>
          <p:nvPr/>
        </p:nvSpPr>
        <p:spPr>
          <a:xfrm rot="5400000" flipH="1">
            <a:off x="541157" y="3397699"/>
            <a:ext cx="482566" cy="34707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0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 Final 2017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2017.potx</Template>
  <TotalTime>400</TotalTime>
  <Words>234</Words>
  <Application>Microsoft Macintosh PowerPoint</Application>
  <PresentationFormat>On-screen Show (4:3)</PresentationFormat>
  <Paragraphs>59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ALS Template Final 2017</vt:lpstr>
      <vt:lpstr>SPOT etc. at the ALS</vt:lpstr>
      <vt:lpstr>PowerPoint Presentation</vt:lpstr>
      <vt:lpstr>PowerPoint Presentation</vt:lpstr>
      <vt:lpstr>PowerPoint Presentation</vt:lpstr>
      <vt:lpstr>SPOT Suite</vt:lpstr>
      <vt:lpstr>SPOT Suite Details</vt:lpstr>
      <vt:lpstr>Xi-CAM Analysis Interface</vt:lpstr>
      <vt:lpstr>NEXAFS Analysis and link to the Materials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Ashley</dc:creator>
  <cp:lastModifiedBy>Dula Parkinson</cp:lastModifiedBy>
  <cp:revision>25</cp:revision>
  <dcterms:created xsi:type="dcterms:W3CDTF">2016-09-09T04:34:19Z</dcterms:created>
  <dcterms:modified xsi:type="dcterms:W3CDTF">2017-02-28T20:01:54Z</dcterms:modified>
</cp:coreProperties>
</file>